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6" r:id="rId17"/>
    <p:sldId id="270" r:id="rId18"/>
    <p:sldId id="271" r:id="rId19"/>
    <p:sldId id="272" r:id="rId20"/>
    <p:sldId id="275" r:id="rId21"/>
    <p:sldId id="273" r:id="rId2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431778-1396-440E-803F-1ED3E28351E3}">
  <a:tblStyle styleId="{8E431778-1396-440E-803F-1ED3E28351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s-the-cheapest-launch-price-for-a-small-geosynchronous-satellit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s-the-cheapest-launch-price-for-a-small-geosynchronous-satell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s-the-cheapest-launch-price-for-a-small-geosynchronous-satellit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4f56a499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4f56a499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4f56a499e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4f56a499e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177 seconds against 179 seconds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91% vs 95%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f56a499e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f56a499e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177 seconds against 179 seconds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91% vs 95%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4532f2c5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4532f2c5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f56a499e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f56a499e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NFPA Standard 1710 establishes an 80 second “turnout time” and 480 second “travel time” (together, </a:t>
            </a: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560 seconds or 9 minutes and 20 seconds</a:t>
            </a: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 “response time”) benchmark time goal for the deployment of “an initial full alarm assignment at a fire suppression incident” for not less than 90% of dispatched incidents.</a:t>
            </a:r>
            <a:endParaRPr sz="1200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Essaie de refaire pour avoir moins de non-fire qui sont actuellemtn des fires</a:t>
            </a:r>
            <a:endParaRPr sz="1200">
              <a:solidFill>
                <a:srgbClr val="BDC1C6"/>
              </a:solidFill>
              <a:highlight>
                <a:srgbClr val="202124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f56a499e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f56a499e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NFPA Standard 1710 establishes an 80 second “turnout time” and 480 second “travel time” (together, </a:t>
            </a: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560 seconds or 9 minutes and 20 seconds</a:t>
            </a: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 “response time”) benchmark time goal for the deployment of “an initial full alarm assignment at a fire suppression incident” for not less than 90% of dispatched incidents.</a:t>
            </a:r>
            <a:endParaRPr sz="1200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Essaie de refaire pour avoir moins de non-fire qui sont actuellemtn des fires</a:t>
            </a:r>
            <a:endParaRPr sz="1200">
              <a:solidFill>
                <a:srgbClr val="BDC1C6"/>
              </a:solidFill>
              <a:highlight>
                <a:srgbClr val="20212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2646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f56a499e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f56a499e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NFPA Standard 1710 establishes an 80 second “turnout time” and 480 second “travel time” (together, </a:t>
            </a: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560 seconds or 9 minutes and 20 seconds</a:t>
            </a: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 “response time”) benchmark time goal for the deployment of “an initial full alarm assignment at a fire suppression incident” for not less than 90% of dispatched incidents.</a:t>
            </a:r>
            <a:endParaRPr sz="1200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Essaie de refaire pour avoir moins de non-fire qui sont actuellemtn des fires</a:t>
            </a:r>
            <a:endParaRPr sz="1200">
              <a:solidFill>
                <a:srgbClr val="BDC1C6"/>
              </a:solidFill>
              <a:highlight>
                <a:srgbClr val="20212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7080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4f56a499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4f56a499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4f56a499e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4f56a499e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What's the cheapest launch price for a small geosynchronous satellite? - Quora</a:t>
            </a:r>
            <a:endParaRPr sz="1200" b="1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Three Geo synchronous satellites</a:t>
            </a: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 are required to cover the entire geographical area that are placed at 120 degree (120*3=360)</a:t>
            </a:r>
            <a:endParaRPr sz="1200" b="1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15 to 20 percent of the original development costs</a:t>
            </a:r>
            <a:endParaRPr sz="1200" b="1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Based on our experience, the ballpark range of software development costs is </a:t>
            </a: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between $50,000 to $250,000</a:t>
            </a: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.</a:t>
            </a:r>
            <a:endParaRPr sz="1200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When counting insured losses, the 2020 wildfire season is estimated to have produced between $5 billion and $9 billion in destruction, and this comes after wildfire seasons in 2017 and 2018 that each produced more than $10 billion in insured losses.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Wildfires across California in 2018 produced $7.8 billion in estimated health costs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4f56a499e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4f56a499e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What's the cheapest launch price for a small geosynchronous satellite? - Quora</a:t>
            </a:r>
            <a:endParaRPr sz="1200" b="1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Three Geo synchronous satellites</a:t>
            </a: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 are required to cover the entire geographical area that are placed at 120 degree (120*3=360)</a:t>
            </a:r>
            <a:endParaRPr sz="1200" b="1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15 to 20 percent of the original development costs</a:t>
            </a:r>
            <a:endParaRPr sz="1200" b="1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Based on our experience, the ballpark range of software development costs is </a:t>
            </a: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between $50,000 to $250,000</a:t>
            </a: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.</a:t>
            </a:r>
            <a:endParaRPr sz="1200" b="1">
              <a:solidFill>
                <a:srgbClr val="BDC1C6"/>
              </a:solidFill>
              <a:highlight>
                <a:srgbClr val="202124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3134738d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3134738d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4f56a499e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4f56a499e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What's the cheapest launch price for a small geosynchronous satellite? - Quora</a:t>
            </a:r>
            <a:endParaRPr sz="1200" b="1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Three Geo synchronous satellites</a:t>
            </a: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 are required to cover the entire geographical area that are placed at 120 degree (120*3=360)</a:t>
            </a:r>
            <a:endParaRPr sz="1200" b="1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15 to 20 percent of the original development costs</a:t>
            </a:r>
            <a:endParaRPr sz="1200" b="1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Based on our experience, the ballpark range of software development costs is </a:t>
            </a:r>
            <a:r>
              <a:rPr lang="fr" sz="1200" b="1">
                <a:solidFill>
                  <a:srgbClr val="BDC1C6"/>
                </a:solidFill>
                <a:highlight>
                  <a:srgbClr val="202124"/>
                </a:highlight>
              </a:rPr>
              <a:t>between $50,000 to $250,000</a:t>
            </a:r>
            <a:r>
              <a:rPr lang="fr" sz="1200">
                <a:solidFill>
                  <a:srgbClr val="BDC1C6"/>
                </a:solidFill>
                <a:highlight>
                  <a:srgbClr val="202124"/>
                </a:highlight>
              </a:rPr>
              <a:t>.</a:t>
            </a:r>
            <a:endParaRPr sz="1200" b="1">
              <a:solidFill>
                <a:srgbClr val="BDC1C6"/>
              </a:solidFill>
              <a:highlight>
                <a:srgbClr val="20212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09276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51bb1b7d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51bb1b7d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4f56a499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4f56a499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1bb1b7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51bb1b7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4f56a499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4f56a499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4532f2c5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4532f2c5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4532f2c5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4532f2c5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4532f2c5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4532f2c5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4f56a499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4f56a499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177 seconds against 179 seconds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93% vs 95%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2754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 b="1">
                <a:solidFill>
                  <a:srgbClr val="072F77"/>
                </a:solidFill>
                <a:latin typeface="Montserrat"/>
                <a:ea typeface="Montserrat"/>
                <a:cs typeface="Montserrat"/>
                <a:sym typeface="Montserrat"/>
              </a:rPr>
              <a:t>Fire Recognition System</a:t>
            </a:r>
            <a:endParaRPr sz="3900" b="1">
              <a:solidFill>
                <a:srgbClr val="072F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99123" y="356059"/>
            <a:ext cx="18558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COGORDAN Alexandre</a:t>
            </a:r>
            <a:endParaRPr sz="1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BEN BACCAR Wael</a:t>
            </a:r>
            <a:endParaRPr sz="1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72F77"/>
                </a:solidFill>
              </a:rPr>
              <a:t>1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823" y="1011075"/>
            <a:ext cx="6597675" cy="2968951"/>
          </a:xfrm>
          <a:prstGeom prst="rect">
            <a:avLst/>
          </a:prstGeom>
          <a:noFill/>
          <a:ln>
            <a:noFill/>
          </a:ln>
          <a:effectLst>
            <a:outerShdw blurRad="100013" dist="38100" dir="5400000" algn="bl" rotWithShape="0">
              <a:srgbClr val="072F77">
                <a:alpha val="5299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72F77"/>
                </a:solidFill>
              </a:rPr>
              <a:t>10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1197500" y="784850"/>
            <a:ext cx="627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Masking </a:t>
            </a:r>
            <a:endParaRPr sz="17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An alternative to feature selection?</a:t>
            </a:r>
            <a:endParaRPr sz="900"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1544106" y="1516575"/>
            <a:ext cx="6016313" cy="1974187"/>
            <a:chOff x="684800" y="1532325"/>
            <a:chExt cx="7772011" cy="2550300"/>
          </a:xfrm>
        </p:grpSpPr>
        <p:grpSp>
          <p:nvGrpSpPr>
            <p:cNvPr id="200" name="Google Shape;200;p22"/>
            <p:cNvGrpSpPr/>
            <p:nvPr/>
          </p:nvGrpSpPr>
          <p:grpSpPr>
            <a:xfrm>
              <a:off x="684800" y="1532325"/>
              <a:ext cx="7081500" cy="2078850"/>
              <a:chOff x="748325" y="2730175"/>
              <a:chExt cx="7081500" cy="2078850"/>
            </a:xfrm>
          </p:grpSpPr>
          <p:pic>
            <p:nvPicPr>
              <p:cNvPr id="201" name="Google Shape;201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48325" y="2730175"/>
                <a:ext cx="2120097" cy="2078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229022" y="2730175"/>
                <a:ext cx="2120097" cy="2078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" name="Google Shape;203;p2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709725" y="2730175"/>
                <a:ext cx="2120100" cy="20788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4" name="Google Shape;204;p22"/>
            <p:cNvSpPr txBox="1"/>
            <p:nvPr/>
          </p:nvSpPr>
          <p:spPr>
            <a:xfrm>
              <a:off x="3272975" y="3565725"/>
              <a:ext cx="2126400" cy="5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Sharpen</a:t>
              </a:r>
              <a:endParaRPr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5" name="Google Shape;205;p22"/>
            <p:cNvSpPr txBox="1"/>
            <p:nvPr/>
          </p:nvSpPr>
          <p:spPr>
            <a:xfrm>
              <a:off x="5214411" y="3565719"/>
              <a:ext cx="3242400" cy="5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Masking + Segmentation</a:t>
              </a:r>
              <a:endParaRPr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6" name="Google Shape;206;p22"/>
            <p:cNvSpPr txBox="1"/>
            <p:nvPr/>
          </p:nvSpPr>
          <p:spPr>
            <a:xfrm>
              <a:off x="745175" y="3565725"/>
              <a:ext cx="2126400" cy="5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Original</a:t>
              </a:r>
              <a:endParaRPr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07" name="Google Shape;20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7012" y="3569875"/>
            <a:ext cx="1831863" cy="13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151" y="3569876"/>
            <a:ext cx="1831863" cy="13192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4714775" y="3750350"/>
            <a:ext cx="3263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 dirty="0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Very poor results: </a:t>
            </a:r>
            <a:r>
              <a:rPr lang="fr" sz="1700" i="1" dirty="0">
                <a:solidFill>
                  <a:srgbClr val="072F77"/>
                </a:solidFill>
              </a:rPr>
              <a:t>~</a:t>
            </a:r>
            <a:r>
              <a:rPr lang="fr" sz="1700" i="1" dirty="0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50%</a:t>
            </a:r>
            <a:endParaRPr sz="1700" i="1" dirty="0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 dirty="0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Time gained: 1 second (</a:t>
            </a:r>
            <a:r>
              <a:rPr lang="fr" sz="1700" i="1" dirty="0">
                <a:solidFill>
                  <a:srgbClr val="072F77"/>
                </a:solidFill>
              </a:rPr>
              <a:t>~</a:t>
            </a:r>
            <a:r>
              <a:rPr lang="fr" sz="1700" i="1" dirty="0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1.5%) </a:t>
            </a:r>
            <a:endParaRPr sz="1700" i="1" dirty="0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/>
        </p:nvSpPr>
        <p:spPr>
          <a:xfrm>
            <a:off x="828625" y="3760725"/>
            <a:ext cx="1947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Proportion</a:t>
            </a:r>
            <a:endParaRPr sz="20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72F77"/>
                </a:solidFill>
              </a:rPr>
              <a:t>11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/>
        </p:nvSpPr>
        <p:spPr>
          <a:xfrm>
            <a:off x="1197500" y="784850"/>
            <a:ext cx="627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Training/Test Split Ratio</a:t>
            </a:r>
            <a:endParaRPr sz="900"/>
          </a:p>
        </p:txBody>
      </p:sp>
      <p:graphicFrame>
        <p:nvGraphicFramePr>
          <p:cNvPr id="220" name="Google Shape;220;p23"/>
          <p:cNvGraphicFramePr/>
          <p:nvPr/>
        </p:nvGraphicFramePr>
        <p:xfrm>
          <a:off x="390703" y="1533224"/>
          <a:ext cx="7948900" cy="1523925"/>
        </p:xfrm>
        <a:graphic>
          <a:graphicData uri="http://schemas.openxmlformats.org/drawingml/2006/table">
            <a:tbl>
              <a:tblPr>
                <a:noFill/>
                <a:tableStyleId>{8E431778-1396-440E-803F-1ED3E28351E3}</a:tableStyleId>
              </a:tblPr>
              <a:tblGrid>
                <a:gridCol w="11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0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0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0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Ratio</a:t>
                      </a:r>
                      <a:endParaRPr b="1"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0.1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 i="1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0.2</a:t>
                      </a:r>
                      <a:endParaRPr b="1" i="1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 (%)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82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77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79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79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54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58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 (s)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97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89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83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83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76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67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60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52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45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1" name="Google Shape;221;p23"/>
          <p:cNvSpPr txBox="1"/>
          <p:nvPr/>
        </p:nvSpPr>
        <p:spPr>
          <a:xfrm>
            <a:off x="4554800" y="3632400"/>
            <a:ext cx="1986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 </a:t>
            </a:r>
            <a:endParaRPr sz="20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850" y="3729150"/>
            <a:ext cx="606904" cy="60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771" y="3729148"/>
            <a:ext cx="606904" cy="6069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1192650" y="3023175"/>
            <a:ext cx="303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Optimal ratio</a:t>
            </a:r>
            <a:endParaRPr b="1" i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FOLLOWING MODEL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72F77"/>
                </a:solidFill>
              </a:rPr>
              <a:t>12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1197500" y="784850"/>
            <a:ext cx="627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Comparison</a:t>
            </a:r>
            <a:endParaRPr sz="900"/>
          </a:p>
        </p:txBody>
      </p:sp>
      <p:graphicFrame>
        <p:nvGraphicFramePr>
          <p:cNvPr id="234" name="Google Shape;234;p24"/>
          <p:cNvGraphicFramePr/>
          <p:nvPr/>
        </p:nvGraphicFramePr>
        <p:xfrm>
          <a:off x="1144313" y="1809788"/>
          <a:ext cx="6383725" cy="1523925"/>
        </p:xfrm>
        <a:graphic>
          <a:graphicData uri="http://schemas.openxmlformats.org/drawingml/2006/table">
            <a:tbl>
              <a:tblPr>
                <a:noFill/>
                <a:tableStyleId>{8E431778-1396-440E-803F-1ED3E28351E3}</a:tableStyleId>
              </a:tblPr>
              <a:tblGrid>
                <a:gridCol w="154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Model</a:t>
                      </a:r>
                      <a:endParaRPr b="1"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 i="1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Random Forest</a:t>
                      </a:r>
                      <a:endParaRPr b="1" i="1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Decision Tree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Gradient Boosting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ADA Boosting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MLP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 (%)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</a:t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86</a:t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</a:t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</a:t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</a:t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i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 (s)</a:t>
                      </a:r>
                      <a:endParaRPr i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1.35</a:t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1.34</a:t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33.13</a:t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39.30</a:t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89.96</a:t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2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5" name="Google Shape;235;p24"/>
          <p:cNvSpPr txBox="1"/>
          <p:nvPr/>
        </p:nvSpPr>
        <p:spPr>
          <a:xfrm>
            <a:off x="1616550" y="3307475"/>
            <a:ext cx="303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Optimal model</a:t>
            </a:r>
            <a:endParaRPr b="1" i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72F77"/>
                </a:solidFill>
              </a:rPr>
              <a:t>13</a:t>
            </a:fld>
            <a:endParaRPr>
              <a:solidFill>
                <a:srgbClr val="072F77"/>
              </a:solidFill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308375" y="16562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dk1"/>
              </a:solidFill>
            </a:endParaRPr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2836175" y="7848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Optimisation</a:t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1370425" y="1781625"/>
            <a:ext cx="59316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images: </a:t>
            </a:r>
            <a:r>
              <a:rPr lang="fr" sz="21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4402</a:t>
            </a:r>
            <a:endParaRPr sz="21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Size of the images: </a:t>
            </a:r>
            <a:r>
              <a:rPr lang="fr" sz="21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32 </a:t>
            </a:r>
            <a:endParaRPr sz="21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epoch: </a:t>
            </a:r>
            <a:r>
              <a:rPr lang="fr" sz="21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21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Test/Train split ratio: </a:t>
            </a:r>
            <a:r>
              <a:rPr lang="fr" sz="21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20% </a:t>
            </a:r>
            <a:endParaRPr sz="21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Stratification: </a:t>
            </a:r>
            <a:r>
              <a:rPr lang="fr" sz="2100" b="1" i="1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endParaRPr sz="2100" b="1" i="1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Masking: </a:t>
            </a:r>
            <a:r>
              <a:rPr lang="fr" sz="2100" b="1" i="1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OFF</a:t>
            </a:r>
            <a:endParaRPr sz="2100" b="1" i="1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Following model: </a:t>
            </a:r>
            <a:r>
              <a:rPr lang="fr" sz="21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</a:t>
            </a:r>
            <a:endParaRPr sz="21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FINAL RESULTS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72F77"/>
                </a:solidFill>
              </a:rPr>
              <a:t>14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-456300" y="2085400"/>
            <a:ext cx="5229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CNN Accuracy</a:t>
            </a:r>
            <a:r>
              <a:rPr lang="fr" sz="20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: 93%</a:t>
            </a:r>
            <a:endParaRPr sz="20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r>
              <a:rPr lang="fr" sz="20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: 30 seconds</a:t>
            </a:r>
            <a:endParaRPr sz="20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200" y="2116387"/>
            <a:ext cx="2136636" cy="15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825" y="2116379"/>
            <a:ext cx="2136625" cy="153879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 txBox="1"/>
          <p:nvPr/>
        </p:nvSpPr>
        <p:spPr>
          <a:xfrm>
            <a:off x="-456300" y="2771200"/>
            <a:ext cx="5229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 Accuracy</a:t>
            </a:r>
            <a:r>
              <a:rPr lang="fr" sz="20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: 95%</a:t>
            </a:r>
            <a:endParaRPr sz="20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r>
              <a:rPr lang="fr" sz="20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: 15 seconds</a:t>
            </a:r>
            <a:endParaRPr sz="20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FINAL RESULTS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72F77"/>
                </a:solidFill>
              </a:rPr>
              <a:t>15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-456300" y="2085400"/>
            <a:ext cx="5229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CNN Accuracy</a:t>
            </a:r>
            <a:r>
              <a:rPr lang="fr" sz="20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: 93%</a:t>
            </a:r>
            <a:endParaRPr sz="20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r>
              <a:rPr lang="fr" sz="20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: 30 seconds</a:t>
            </a:r>
            <a:endParaRPr sz="20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-456300" y="2771200"/>
            <a:ext cx="5229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 Accuracy</a:t>
            </a:r>
            <a:r>
              <a:rPr lang="fr" sz="20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: 95%</a:t>
            </a:r>
            <a:endParaRPr sz="20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r>
              <a:rPr lang="fr" sz="20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: 15 seconds</a:t>
            </a:r>
            <a:endParaRPr sz="20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 rotWithShape="1">
          <a:blip r:embed="rId4">
            <a:alphaModFix/>
          </a:blip>
          <a:srcRect l="62231" t="61753" r="21072" b="10208"/>
          <a:stretch/>
        </p:blipFill>
        <p:spPr>
          <a:xfrm>
            <a:off x="6671268" y="1259052"/>
            <a:ext cx="1526702" cy="1442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6"/>
          <p:cNvGrpSpPr/>
          <p:nvPr/>
        </p:nvGrpSpPr>
        <p:grpSpPr>
          <a:xfrm>
            <a:off x="4262338" y="2050092"/>
            <a:ext cx="2183815" cy="1660185"/>
            <a:chOff x="308375" y="550374"/>
            <a:chExt cx="5681100" cy="4318900"/>
          </a:xfrm>
        </p:grpSpPr>
        <p:pic>
          <p:nvPicPr>
            <p:cNvPr id="261" name="Google Shape;26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8375" y="550374"/>
              <a:ext cx="5681100" cy="431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6"/>
            <p:cNvSpPr/>
            <p:nvPr/>
          </p:nvSpPr>
          <p:spPr>
            <a:xfrm>
              <a:off x="1388400" y="1374750"/>
              <a:ext cx="1026900" cy="630300"/>
            </a:xfrm>
            <a:prstGeom prst="rect">
              <a:avLst/>
            </a:prstGeom>
            <a:solidFill>
              <a:srgbClr val="FAE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472775" y="3000025"/>
              <a:ext cx="1026900" cy="630300"/>
            </a:xfrm>
            <a:prstGeom prst="rect">
              <a:avLst/>
            </a:prstGeom>
            <a:solidFill>
              <a:srgbClr val="F7C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6"/>
          <p:cNvSpPr txBox="1"/>
          <p:nvPr/>
        </p:nvSpPr>
        <p:spPr>
          <a:xfrm>
            <a:off x="4487453" y="2187444"/>
            <a:ext cx="807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50" dirty="0">
                <a:solidFill>
                  <a:schemeClr val="dk1"/>
                </a:solidFill>
              </a:rPr>
              <a:t>428</a:t>
            </a:r>
            <a:endParaRPr sz="550" dirty="0">
              <a:solidFill>
                <a:schemeClr val="dk1"/>
              </a:solidFill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5290250" y="2832784"/>
            <a:ext cx="807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50">
                <a:solidFill>
                  <a:schemeClr val="dk1"/>
                </a:solidFill>
              </a:rPr>
              <a:t>395</a:t>
            </a:r>
            <a:endParaRPr sz="550">
              <a:solidFill>
                <a:schemeClr val="dk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D41E9-3627-7B25-3C1A-32F52625B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84" t="60775" r="19573" b="9822"/>
          <a:stretch/>
        </p:blipFill>
        <p:spPr bwMode="auto">
          <a:xfrm>
            <a:off x="6671268" y="2703256"/>
            <a:ext cx="1526702" cy="137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6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FINAL RESULTS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72F77"/>
                </a:solidFill>
              </a:rPr>
              <a:t>16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6"/>
          <p:cNvGrpSpPr/>
          <p:nvPr/>
        </p:nvGrpSpPr>
        <p:grpSpPr>
          <a:xfrm>
            <a:off x="3014215" y="1816484"/>
            <a:ext cx="2729096" cy="2074720"/>
            <a:chOff x="308375" y="550374"/>
            <a:chExt cx="5681100" cy="4318900"/>
          </a:xfrm>
        </p:grpSpPr>
        <p:pic>
          <p:nvPicPr>
            <p:cNvPr id="261" name="Google Shape;26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8375" y="550374"/>
              <a:ext cx="5681100" cy="431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6"/>
            <p:cNvSpPr/>
            <p:nvPr/>
          </p:nvSpPr>
          <p:spPr>
            <a:xfrm>
              <a:off x="1388400" y="1374750"/>
              <a:ext cx="1026900" cy="630300"/>
            </a:xfrm>
            <a:prstGeom prst="rect">
              <a:avLst/>
            </a:prstGeom>
            <a:solidFill>
              <a:srgbClr val="FAE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472775" y="3000025"/>
              <a:ext cx="1026900" cy="630300"/>
            </a:xfrm>
            <a:prstGeom prst="rect">
              <a:avLst/>
            </a:prstGeom>
            <a:solidFill>
              <a:srgbClr val="F7C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6"/>
          <p:cNvSpPr txBox="1"/>
          <p:nvPr/>
        </p:nvSpPr>
        <p:spPr>
          <a:xfrm>
            <a:off x="3303849" y="1965966"/>
            <a:ext cx="1009626" cy="8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50" dirty="0">
                <a:solidFill>
                  <a:schemeClr val="dk1"/>
                </a:solidFill>
              </a:rPr>
              <a:t>428</a:t>
            </a:r>
            <a:endParaRPr sz="650" dirty="0">
              <a:solidFill>
                <a:schemeClr val="dk1"/>
              </a:solidFill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4309544" y="2788513"/>
            <a:ext cx="1009626" cy="8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50" dirty="0">
                <a:solidFill>
                  <a:schemeClr val="dk1"/>
                </a:solidFill>
              </a:rPr>
              <a:t>395</a:t>
            </a:r>
            <a:endParaRPr sz="650" dirty="0">
              <a:solidFill>
                <a:schemeClr val="dk1"/>
              </a:solidFill>
            </a:endParaRPr>
          </a:p>
        </p:txBody>
      </p:sp>
      <p:sp>
        <p:nvSpPr>
          <p:cNvPr id="16" name="Google Shape;209;p22">
            <a:extLst>
              <a:ext uri="{FF2B5EF4-FFF2-40B4-BE49-F238E27FC236}">
                <a16:creationId xmlns:a16="http://schemas.microsoft.com/office/drawing/2014/main" id="{B43891AA-8FE8-05BB-1916-37903334EB43}"/>
              </a:ext>
            </a:extLst>
          </p:cNvPr>
          <p:cNvSpPr txBox="1"/>
          <p:nvPr/>
        </p:nvSpPr>
        <p:spPr>
          <a:xfrm>
            <a:off x="5262081" y="1252296"/>
            <a:ext cx="32637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i="1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 supportive system?</a:t>
            </a:r>
            <a:endParaRPr sz="1700" i="1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EF0EA-4926-BD27-31E5-FF94377274B5}"/>
              </a:ext>
            </a:extLst>
          </p:cNvPr>
          <p:cNvSpPr/>
          <p:nvPr/>
        </p:nvSpPr>
        <p:spPr>
          <a:xfrm>
            <a:off x="4282848" y="1972640"/>
            <a:ext cx="1009626" cy="822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3C3EE6-4890-E217-8578-2A361C65FFCE}"/>
              </a:ext>
            </a:extLst>
          </p:cNvPr>
          <p:cNvCxnSpPr/>
          <p:nvPr/>
        </p:nvCxnSpPr>
        <p:spPr>
          <a:xfrm flipV="1">
            <a:off x="5285800" y="1621892"/>
            <a:ext cx="450837" cy="350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1FEE667-73D6-12AF-DC37-34AF07014A3B}"/>
              </a:ext>
            </a:extLst>
          </p:cNvPr>
          <p:cNvSpPr/>
          <p:nvPr/>
        </p:nvSpPr>
        <p:spPr>
          <a:xfrm>
            <a:off x="3302516" y="2788513"/>
            <a:ext cx="1009626" cy="822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01F5B8-D61C-D990-2C72-F3FD467FCC82}"/>
              </a:ext>
            </a:extLst>
          </p:cNvPr>
          <p:cNvCxnSpPr/>
          <p:nvPr/>
        </p:nvCxnSpPr>
        <p:spPr>
          <a:xfrm flipV="1">
            <a:off x="2866077" y="3591127"/>
            <a:ext cx="450837" cy="350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09;p22">
            <a:extLst>
              <a:ext uri="{FF2B5EF4-FFF2-40B4-BE49-F238E27FC236}">
                <a16:creationId xmlns:a16="http://schemas.microsoft.com/office/drawing/2014/main" id="{8CEF6963-A047-002B-90D8-ADF58BDE533A}"/>
              </a:ext>
            </a:extLst>
          </p:cNvPr>
          <p:cNvSpPr txBox="1"/>
          <p:nvPr/>
        </p:nvSpPr>
        <p:spPr>
          <a:xfrm>
            <a:off x="133306" y="3824237"/>
            <a:ext cx="32637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i="1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Can we solve this?</a:t>
            </a:r>
            <a:endParaRPr sz="1700" i="1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011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IMPLEMENTATION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>
              <a:solidFill>
                <a:srgbClr val="072F77"/>
              </a:solidFill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308375" y="16562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dk1"/>
              </a:solidFill>
            </a:endParaRPr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 txBox="1"/>
          <p:nvPr/>
        </p:nvSpPr>
        <p:spPr>
          <a:xfrm>
            <a:off x="5665125" y="34301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Firefighter evaluation system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2399675" y="800025"/>
            <a:ext cx="387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HOW?</a:t>
            </a:r>
            <a:endParaRPr sz="13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2991925" y="35311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CCTV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266200" y="35311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Satellite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75" y="1656226"/>
            <a:ext cx="2375226" cy="19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825" y="1826925"/>
            <a:ext cx="1683200" cy="14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2300" y="1733426"/>
            <a:ext cx="2879200" cy="1619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8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COST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2399675" y="800025"/>
            <a:ext cx="387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Budget estimation</a:t>
            </a:r>
            <a:endParaRPr sz="13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4082825" y="2473050"/>
            <a:ext cx="3873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Hardware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Servers (10K $)</a:t>
            </a:r>
            <a:endParaRPr sz="18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Maintenance (5K $ / year)</a:t>
            </a:r>
            <a:endParaRPr sz="18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753925" y="1764525"/>
            <a:ext cx="33057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Imagery Investment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CCTV - 200$ / camera</a:t>
            </a:r>
            <a:endParaRPr sz="18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Satellite - Rent (1.75 M$ / year)</a:t>
            </a:r>
            <a:endParaRPr sz="18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Satellite - Launch (3 x 120M $)</a:t>
            </a:r>
            <a:endParaRPr sz="18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3670925" y="1352775"/>
            <a:ext cx="4696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</a:t>
            </a:r>
            <a:endParaRPr sz="22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Firefighter system (175K $)</a:t>
            </a:r>
            <a:endParaRPr sz="18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Maintenance (35K $ / year)</a:t>
            </a:r>
            <a:endParaRPr sz="1800"/>
          </a:p>
        </p:txBody>
      </p:sp>
      <p:sp>
        <p:nvSpPr>
          <p:cNvPr id="294" name="Google Shape;294;p28"/>
          <p:cNvSpPr txBox="1"/>
          <p:nvPr/>
        </p:nvSpPr>
        <p:spPr>
          <a:xfrm>
            <a:off x="2148125" y="3593325"/>
            <a:ext cx="4376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 i="1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TOTAL:</a:t>
            </a: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fr" sz="22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2,185,000$</a:t>
            </a:r>
            <a:endParaRPr sz="22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(+ 40,000$ / year)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With 1000 cameras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475" y="3017425"/>
            <a:ext cx="2070649" cy="137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9"/>
          <p:cNvSpPr/>
          <p:nvPr/>
        </p:nvSpPr>
        <p:spPr>
          <a:xfrm>
            <a:off x="3026775" y="3903175"/>
            <a:ext cx="357000" cy="346500"/>
          </a:xfrm>
          <a:prstGeom prst="rect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29"/>
          <p:cNvCxnSpPr/>
          <p:nvPr/>
        </p:nvCxnSpPr>
        <p:spPr>
          <a:xfrm>
            <a:off x="2679350" y="3842500"/>
            <a:ext cx="718200" cy="60600"/>
          </a:xfrm>
          <a:prstGeom prst="straightConnector1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9"/>
          <p:cNvCxnSpPr/>
          <p:nvPr/>
        </p:nvCxnSpPr>
        <p:spPr>
          <a:xfrm rot="10800000" flipH="1">
            <a:off x="2669250" y="4257625"/>
            <a:ext cx="713100" cy="343500"/>
          </a:xfrm>
          <a:prstGeom prst="straightConnector1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29"/>
          <p:cNvCxnSpPr/>
          <p:nvPr/>
        </p:nvCxnSpPr>
        <p:spPr>
          <a:xfrm rot="10800000" flipH="1">
            <a:off x="1879000" y="4247125"/>
            <a:ext cx="1149300" cy="339900"/>
          </a:xfrm>
          <a:prstGeom prst="straightConnector1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29"/>
          <p:cNvCxnSpPr/>
          <p:nvPr/>
        </p:nvCxnSpPr>
        <p:spPr>
          <a:xfrm>
            <a:off x="1879000" y="3854588"/>
            <a:ext cx="1139100" cy="48600"/>
          </a:xfrm>
          <a:prstGeom prst="straightConnector1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29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IMPROVEMENTS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/>
          <p:nvPr/>
        </p:nvSpPr>
        <p:spPr>
          <a:xfrm>
            <a:off x="2866971" y="2541025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 dirty="0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Dominant Colour</a:t>
            </a:r>
            <a:endParaRPr b="1" i="1" dirty="0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575" y="1783775"/>
            <a:ext cx="2440802" cy="1626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1" name="Google Shape;311;p29"/>
          <p:cNvSpPr/>
          <p:nvPr/>
        </p:nvSpPr>
        <p:spPr>
          <a:xfrm>
            <a:off x="3200275" y="1237525"/>
            <a:ext cx="1370700" cy="1379700"/>
          </a:xfrm>
          <a:prstGeom prst="rect">
            <a:avLst/>
          </a:prstGeom>
          <a:solidFill>
            <a:srgbClr val="6B3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29"/>
          <p:cNvGrpSpPr/>
          <p:nvPr/>
        </p:nvGrpSpPr>
        <p:grpSpPr>
          <a:xfrm>
            <a:off x="4800475" y="1237525"/>
            <a:ext cx="1370700" cy="1374780"/>
            <a:chOff x="4343275" y="1389925"/>
            <a:chExt cx="1370700" cy="1374780"/>
          </a:xfrm>
        </p:grpSpPr>
        <p:sp>
          <p:nvSpPr>
            <p:cNvPr id="313" name="Google Shape;313;p29"/>
            <p:cNvSpPr/>
            <p:nvPr/>
          </p:nvSpPr>
          <p:spPr>
            <a:xfrm>
              <a:off x="4343275" y="1389925"/>
              <a:ext cx="1370700" cy="171000"/>
            </a:xfrm>
            <a:prstGeom prst="rect">
              <a:avLst/>
            </a:prstGeom>
            <a:solidFill>
              <a:srgbClr val="290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4343275" y="1561894"/>
              <a:ext cx="1370700" cy="171000"/>
            </a:xfrm>
            <a:prstGeom prst="rect">
              <a:avLst/>
            </a:prstGeom>
            <a:solidFill>
              <a:srgbClr val="5822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4343275" y="1733862"/>
              <a:ext cx="1370700" cy="171000"/>
            </a:xfrm>
            <a:prstGeom prst="rect">
              <a:avLst/>
            </a:prstGeom>
            <a:solidFill>
              <a:srgbClr val="7845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343275" y="1905831"/>
              <a:ext cx="1370700" cy="171000"/>
            </a:xfrm>
            <a:prstGeom prst="rect">
              <a:avLst/>
            </a:prstGeom>
            <a:solidFill>
              <a:srgbClr val="A34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343275" y="2077799"/>
              <a:ext cx="1370700" cy="171000"/>
            </a:xfrm>
            <a:prstGeom prst="rect">
              <a:avLst/>
            </a:prstGeom>
            <a:solidFill>
              <a:srgbClr val="A45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343275" y="2421736"/>
              <a:ext cx="1370700" cy="171000"/>
            </a:xfrm>
            <a:prstGeom prst="rect">
              <a:avLst/>
            </a:prstGeom>
            <a:solidFill>
              <a:srgbClr val="EE9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343275" y="2249768"/>
              <a:ext cx="1370700" cy="171000"/>
            </a:xfrm>
            <a:prstGeom prst="rect">
              <a:avLst/>
            </a:prstGeom>
            <a:solidFill>
              <a:srgbClr val="D86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4343275" y="2593705"/>
              <a:ext cx="1370700" cy="171000"/>
            </a:xfrm>
            <a:prstGeom prst="rect">
              <a:avLst/>
            </a:prstGeom>
            <a:solidFill>
              <a:srgbClr val="F2BF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0675" y="1237525"/>
            <a:ext cx="2037299" cy="13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4467171" y="2541025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 dirty="0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Colour Palette</a:t>
            </a:r>
            <a:endParaRPr b="1" i="1" dirty="0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3" name="Google Shape;323;p29"/>
          <p:cNvPicPr preferRelativeResize="0"/>
          <p:nvPr/>
        </p:nvPicPr>
        <p:blipFill rotWithShape="1">
          <a:blip r:embed="rId3">
            <a:alphaModFix/>
          </a:blip>
          <a:srcRect l="10207" t="66938" r="76823" b="14842"/>
          <a:stretch/>
        </p:blipFill>
        <p:spPr>
          <a:xfrm>
            <a:off x="1879000" y="3850464"/>
            <a:ext cx="786975" cy="736562"/>
          </a:xfrm>
          <a:prstGeom prst="rect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4" name="Google Shape;324;p29"/>
          <p:cNvSpPr txBox="1"/>
          <p:nvPr/>
        </p:nvSpPr>
        <p:spPr>
          <a:xfrm>
            <a:off x="2912146" y="4397125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Quantization</a:t>
            </a:r>
            <a:endParaRPr i="1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6400671" y="2539030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 dirty="0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Equalisation</a:t>
            </a:r>
            <a:endParaRPr b="1" i="1" dirty="0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0050" y="3270052"/>
            <a:ext cx="1564218" cy="7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7155" y="3266476"/>
            <a:ext cx="1578470" cy="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/>
        </p:nvSpPr>
        <p:spPr>
          <a:xfrm>
            <a:off x="4969546" y="4092325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 dirty="0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  <a:endParaRPr b="1" i="1" dirty="0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6722146" y="4092325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 dirty="0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endParaRPr b="1" i="1" dirty="0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399675" y="800025"/>
            <a:ext cx="387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 Schedule</a:t>
            </a:r>
            <a:endParaRPr sz="13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532250" y="1423550"/>
            <a:ext cx="56079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72F77"/>
              </a:buClr>
              <a:buSzPts val="2400"/>
              <a:buFont typeface="Proxima Nova"/>
              <a:buAutoNum type="arabicPeriod"/>
            </a:pPr>
            <a:r>
              <a:rPr lang="fr" sz="24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Reasons</a:t>
            </a:r>
            <a:endParaRPr sz="24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r" rtl="0">
              <a:spcBef>
                <a:spcPts val="0"/>
              </a:spcBef>
              <a:spcAft>
                <a:spcPts val="0"/>
              </a:spcAft>
              <a:buClr>
                <a:srgbClr val="072F77"/>
              </a:buClr>
              <a:buSzPts val="2400"/>
              <a:buFont typeface="Proxima Nova"/>
              <a:buAutoNum type="arabicPeriod"/>
            </a:pPr>
            <a:r>
              <a:rPr lang="fr" sz="24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</a:t>
            </a:r>
            <a:endParaRPr sz="24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72F77"/>
              </a:buClr>
              <a:buSzPts val="2400"/>
              <a:buFont typeface="Proxima Nova"/>
              <a:buAutoNum type="arabicPeriod"/>
            </a:pPr>
            <a:r>
              <a:rPr lang="fr" sz="24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 &amp; Experiments</a:t>
            </a:r>
            <a:endParaRPr sz="24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r" rtl="0">
              <a:spcBef>
                <a:spcPts val="0"/>
              </a:spcBef>
              <a:spcAft>
                <a:spcPts val="0"/>
              </a:spcAft>
              <a:buClr>
                <a:srgbClr val="072F77"/>
              </a:buClr>
              <a:buSzPts val="2400"/>
              <a:buFont typeface="Proxima Nova"/>
              <a:buAutoNum type="arabicPeriod"/>
            </a:pPr>
            <a:r>
              <a:rPr lang="fr" sz="24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24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72F77"/>
              </a:buClr>
              <a:buSzPts val="2400"/>
              <a:buFont typeface="Proxima Nova"/>
              <a:buAutoNum type="arabicPeriod"/>
            </a:pPr>
            <a:r>
              <a:rPr lang="fr" sz="24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Implementation</a:t>
            </a:r>
            <a:endParaRPr sz="24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r" rtl="0">
              <a:spcBef>
                <a:spcPts val="0"/>
              </a:spcBef>
              <a:spcAft>
                <a:spcPts val="0"/>
              </a:spcAft>
              <a:buClr>
                <a:srgbClr val="072F77"/>
              </a:buClr>
              <a:buSzPts val="2400"/>
              <a:buFont typeface="Proxima Nova"/>
              <a:buAutoNum type="arabicPeriod"/>
            </a:pPr>
            <a:r>
              <a:rPr lang="fr" sz="24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Cost</a:t>
            </a:r>
            <a:endParaRPr sz="24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72F77"/>
              </a:buClr>
              <a:buSzPts val="2400"/>
              <a:buFont typeface="Proxima Nova"/>
              <a:buAutoNum type="arabicPeriod"/>
            </a:pPr>
            <a:r>
              <a:rPr lang="fr" sz="24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Improvements</a:t>
            </a:r>
            <a:endParaRPr sz="24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r" rtl="0">
              <a:spcBef>
                <a:spcPts val="0"/>
              </a:spcBef>
              <a:spcAft>
                <a:spcPts val="0"/>
              </a:spcAft>
              <a:buClr>
                <a:srgbClr val="072F77"/>
              </a:buClr>
              <a:buSzPts val="2400"/>
              <a:buFont typeface="Proxima Nova"/>
              <a:buAutoNum type="arabicPeriod"/>
            </a:pPr>
            <a:r>
              <a:rPr lang="fr" sz="24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</a:t>
            </a:r>
            <a:endParaRPr sz="24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475" y="3017425"/>
            <a:ext cx="2070649" cy="137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9"/>
          <p:cNvSpPr/>
          <p:nvPr/>
        </p:nvSpPr>
        <p:spPr>
          <a:xfrm>
            <a:off x="3026775" y="3903175"/>
            <a:ext cx="357000" cy="346500"/>
          </a:xfrm>
          <a:prstGeom prst="rect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29"/>
          <p:cNvCxnSpPr/>
          <p:nvPr/>
        </p:nvCxnSpPr>
        <p:spPr>
          <a:xfrm>
            <a:off x="2679350" y="3842500"/>
            <a:ext cx="718200" cy="60600"/>
          </a:xfrm>
          <a:prstGeom prst="straightConnector1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9"/>
          <p:cNvCxnSpPr/>
          <p:nvPr/>
        </p:nvCxnSpPr>
        <p:spPr>
          <a:xfrm rot="10800000" flipH="1">
            <a:off x="2669250" y="4257625"/>
            <a:ext cx="713100" cy="343500"/>
          </a:xfrm>
          <a:prstGeom prst="straightConnector1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29"/>
          <p:cNvCxnSpPr/>
          <p:nvPr/>
        </p:nvCxnSpPr>
        <p:spPr>
          <a:xfrm rot="10800000" flipH="1">
            <a:off x="1879000" y="4247125"/>
            <a:ext cx="1149300" cy="339900"/>
          </a:xfrm>
          <a:prstGeom prst="straightConnector1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29"/>
          <p:cNvCxnSpPr/>
          <p:nvPr/>
        </p:nvCxnSpPr>
        <p:spPr>
          <a:xfrm>
            <a:off x="1879000" y="3854588"/>
            <a:ext cx="1139100" cy="48600"/>
          </a:xfrm>
          <a:prstGeom prst="straightConnector1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29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IMPROVEMENTS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/>
          <p:nvPr/>
        </p:nvSpPr>
        <p:spPr>
          <a:xfrm>
            <a:off x="2866971" y="2541025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Dominant Colour</a:t>
            </a:r>
            <a:endParaRPr i="1" dirty="0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575" y="1783775"/>
            <a:ext cx="2440802" cy="1626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1" name="Google Shape;311;p29"/>
          <p:cNvSpPr/>
          <p:nvPr/>
        </p:nvSpPr>
        <p:spPr>
          <a:xfrm>
            <a:off x="3200275" y="1237525"/>
            <a:ext cx="1370700" cy="1379700"/>
          </a:xfrm>
          <a:prstGeom prst="rect">
            <a:avLst/>
          </a:prstGeom>
          <a:solidFill>
            <a:srgbClr val="6B3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29"/>
          <p:cNvGrpSpPr/>
          <p:nvPr/>
        </p:nvGrpSpPr>
        <p:grpSpPr>
          <a:xfrm>
            <a:off x="4800475" y="1237525"/>
            <a:ext cx="1370700" cy="1374780"/>
            <a:chOff x="4343275" y="1389925"/>
            <a:chExt cx="1370700" cy="1374780"/>
          </a:xfrm>
        </p:grpSpPr>
        <p:sp>
          <p:nvSpPr>
            <p:cNvPr id="313" name="Google Shape;313;p29"/>
            <p:cNvSpPr/>
            <p:nvPr/>
          </p:nvSpPr>
          <p:spPr>
            <a:xfrm>
              <a:off x="4343275" y="1389925"/>
              <a:ext cx="1370700" cy="171000"/>
            </a:xfrm>
            <a:prstGeom prst="rect">
              <a:avLst/>
            </a:prstGeom>
            <a:solidFill>
              <a:srgbClr val="290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4343275" y="1561894"/>
              <a:ext cx="1370700" cy="171000"/>
            </a:xfrm>
            <a:prstGeom prst="rect">
              <a:avLst/>
            </a:prstGeom>
            <a:solidFill>
              <a:srgbClr val="5822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4343275" y="1733862"/>
              <a:ext cx="1370700" cy="171000"/>
            </a:xfrm>
            <a:prstGeom prst="rect">
              <a:avLst/>
            </a:prstGeom>
            <a:solidFill>
              <a:srgbClr val="7845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343275" y="1905831"/>
              <a:ext cx="1370700" cy="171000"/>
            </a:xfrm>
            <a:prstGeom prst="rect">
              <a:avLst/>
            </a:prstGeom>
            <a:solidFill>
              <a:srgbClr val="A34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343275" y="2077799"/>
              <a:ext cx="1370700" cy="171000"/>
            </a:xfrm>
            <a:prstGeom prst="rect">
              <a:avLst/>
            </a:prstGeom>
            <a:solidFill>
              <a:srgbClr val="A45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343275" y="2421736"/>
              <a:ext cx="1370700" cy="171000"/>
            </a:xfrm>
            <a:prstGeom prst="rect">
              <a:avLst/>
            </a:prstGeom>
            <a:solidFill>
              <a:srgbClr val="EE9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343275" y="2249768"/>
              <a:ext cx="1370700" cy="171000"/>
            </a:xfrm>
            <a:prstGeom prst="rect">
              <a:avLst/>
            </a:prstGeom>
            <a:solidFill>
              <a:srgbClr val="D86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4343275" y="2593705"/>
              <a:ext cx="1370700" cy="171000"/>
            </a:xfrm>
            <a:prstGeom prst="rect">
              <a:avLst/>
            </a:prstGeom>
            <a:solidFill>
              <a:srgbClr val="F2BF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0675" y="1237525"/>
            <a:ext cx="2037299" cy="13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4467171" y="2541025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Colour Palette</a:t>
            </a:r>
            <a:endParaRPr i="1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3" name="Google Shape;323;p29"/>
          <p:cNvPicPr preferRelativeResize="0"/>
          <p:nvPr/>
        </p:nvPicPr>
        <p:blipFill rotWithShape="1">
          <a:blip r:embed="rId3">
            <a:alphaModFix/>
          </a:blip>
          <a:srcRect l="10207" t="66938" r="76823" b="14842"/>
          <a:stretch/>
        </p:blipFill>
        <p:spPr>
          <a:xfrm>
            <a:off x="1879000" y="3850464"/>
            <a:ext cx="786975" cy="736562"/>
          </a:xfrm>
          <a:prstGeom prst="rect">
            <a:avLst/>
          </a:prstGeom>
          <a:noFill/>
          <a:ln w="28575" cap="flat" cmpd="sng">
            <a:solidFill>
              <a:srgbClr val="6B321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4" name="Google Shape;324;p29"/>
          <p:cNvSpPr txBox="1"/>
          <p:nvPr/>
        </p:nvSpPr>
        <p:spPr>
          <a:xfrm>
            <a:off x="2912146" y="4397125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 dirty="0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Quantization</a:t>
            </a:r>
            <a:endParaRPr b="1" i="1" dirty="0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6400671" y="2539030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Equalisation</a:t>
            </a:r>
            <a:endParaRPr i="1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0050" y="3270052"/>
            <a:ext cx="1564218" cy="7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7155" y="3266476"/>
            <a:ext cx="1578470" cy="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/>
        </p:nvSpPr>
        <p:spPr>
          <a:xfrm>
            <a:off x="4969546" y="4092325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  <a:endParaRPr i="1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6722146" y="4092325"/>
            <a:ext cx="20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6B3213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endParaRPr i="1">
              <a:solidFill>
                <a:srgbClr val="6B32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0753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0"/>
          <p:cNvPicPr preferRelativeResize="0"/>
          <p:nvPr/>
        </p:nvPicPr>
        <p:blipFill rotWithShape="1">
          <a:blip r:embed="rId3">
            <a:alphaModFix/>
          </a:blip>
          <a:srcRect t="1333" b="9793"/>
          <a:stretch/>
        </p:blipFill>
        <p:spPr>
          <a:xfrm>
            <a:off x="758200" y="1212492"/>
            <a:ext cx="4798899" cy="31985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5" name="Google Shape;335;p30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72F77"/>
                </a:solidFill>
              </a:rPr>
              <a:t>21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337" name="Google Shape;3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127" y="1219324"/>
            <a:ext cx="4795039" cy="3198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9" name="Google Shape;3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050" y="1529225"/>
            <a:ext cx="2432450" cy="2432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0108" y="1533296"/>
            <a:ext cx="2424345" cy="24243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1" name="Google Shape;341;p30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>
              <a:solidFill>
                <a:srgbClr val="072F77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13262" y="1915260"/>
            <a:ext cx="265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dk1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2399675" y="800025"/>
            <a:ext cx="387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WHY?</a:t>
            </a:r>
            <a:endParaRPr sz="13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72412" y="3384639"/>
            <a:ext cx="243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More experience</a:t>
            </a:r>
            <a:endParaRPr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More thrilling 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1931782" y="3519636"/>
            <a:ext cx="24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Intuition and experience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4250032" y="3411928"/>
            <a:ext cx="243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Protect our planet </a:t>
            </a:r>
            <a:endParaRPr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(flora and fauna)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046" y="2313504"/>
            <a:ext cx="981368" cy="9813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204" y="2398052"/>
            <a:ext cx="949198" cy="94920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803" y="2240524"/>
            <a:ext cx="1022967" cy="10229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7">
            <a:alphaModFix/>
          </a:blip>
          <a:srcRect l="7969" t="7969" r="7969" b="7969"/>
          <a:stretch/>
        </p:blipFill>
        <p:spPr>
          <a:xfrm>
            <a:off x="5482492" y="2314201"/>
            <a:ext cx="1028045" cy="102804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044133" y="3492348"/>
            <a:ext cx="27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Economy</a:t>
            </a:r>
            <a:endParaRPr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8963" y="2271888"/>
            <a:ext cx="1110950" cy="1110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2399675" y="800025"/>
            <a:ext cx="387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Causes</a:t>
            </a:r>
            <a:endParaRPr sz="13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75075" y="3391810"/>
            <a:ext cx="3365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Global warming</a:t>
            </a:r>
            <a:endParaRPr sz="17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Longer, warmer summers</a:t>
            </a:r>
            <a:endParaRPr sz="17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2653616" y="3391810"/>
            <a:ext cx="3365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Governments </a:t>
            </a:r>
            <a:endParaRPr sz="17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aren’t prepared</a:t>
            </a:r>
            <a:endParaRPr sz="1700"/>
          </a:p>
        </p:txBody>
      </p:sp>
      <p:sp>
        <p:nvSpPr>
          <p:cNvPr id="100" name="Google Shape;100;p16"/>
          <p:cNvSpPr txBox="1"/>
          <p:nvPr/>
        </p:nvSpPr>
        <p:spPr>
          <a:xfrm>
            <a:off x="5348798" y="3413410"/>
            <a:ext cx="3365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Longer, wider &amp; more </a:t>
            </a:r>
            <a:endParaRPr sz="17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vigorous wildfires</a:t>
            </a:r>
            <a:endParaRPr sz="17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(we need to stop them early)</a:t>
            </a:r>
            <a:endParaRPr sz="17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650" y="2062575"/>
            <a:ext cx="1187950" cy="1187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6325" y="2010850"/>
            <a:ext cx="1379700" cy="1379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7200" y="1962400"/>
            <a:ext cx="1388300" cy="1388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OUR SOURCES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472025" y="1738440"/>
            <a:ext cx="2811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dk1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t="35544" b="35957"/>
          <a:stretch/>
        </p:blipFill>
        <p:spPr>
          <a:xfrm>
            <a:off x="1025240" y="1155075"/>
            <a:ext cx="4319435" cy="6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509" y="1918871"/>
            <a:ext cx="2626932" cy="88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6508" y="2885261"/>
            <a:ext cx="2096922" cy="80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0556" y="3801049"/>
            <a:ext cx="968806" cy="9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5639300" y="2774450"/>
            <a:ext cx="328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More versatile</a:t>
            </a:r>
            <a:endParaRPr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5893967" y="3943300"/>
            <a:ext cx="175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Less bias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1277" y="3271222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10675" y="2049275"/>
            <a:ext cx="738900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5719275" y="1306775"/>
            <a:ext cx="213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6089 images</a:t>
            </a:r>
            <a:endParaRPr sz="22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2912375" y="3256825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Libraries</a:t>
            </a:r>
            <a:endParaRPr sz="15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Numpy</a:t>
            </a:r>
            <a:endParaRPr sz="15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Matplotlib</a:t>
            </a:r>
            <a:endParaRPr sz="15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Sklearn</a:t>
            </a:r>
            <a:endParaRPr sz="15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Tensorflow (Keras)</a:t>
            </a:r>
            <a:endParaRPr sz="15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-371764" y="2010228"/>
            <a:ext cx="4069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Neural Networks</a:t>
            </a:r>
            <a:endParaRPr sz="22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MLP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836175" y="7848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Model training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2912375" y="20149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Boosting Methods</a:t>
            </a:r>
            <a:endParaRPr sz="22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Ada Boosting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Boosting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5695700" y="218430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Trees</a:t>
            </a:r>
            <a:endParaRPr sz="2200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OUR SOURCES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308375" y="16562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dk1"/>
              </a:solidFill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9"/>
          <p:cNvGrpSpPr/>
          <p:nvPr/>
        </p:nvGrpSpPr>
        <p:grpSpPr>
          <a:xfrm>
            <a:off x="404686" y="1342403"/>
            <a:ext cx="4069800" cy="2986200"/>
            <a:chOff x="1026074" y="921353"/>
            <a:chExt cx="4069800" cy="2986200"/>
          </a:xfrm>
        </p:grpSpPr>
        <p:grpSp>
          <p:nvGrpSpPr>
            <p:cNvPr id="145" name="Google Shape;145;p19"/>
            <p:cNvGrpSpPr/>
            <p:nvPr/>
          </p:nvGrpSpPr>
          <p:grpSpPr>
            <a:xfrm>
              <a:off x="1026074" y="921353"/>
              <a:ext cx="4069800" cy="2986200"/>
              <a:chOff x="1026074" y="921353"/>
              <a:chExt cx="4069800" cy="2986200"/>
            </a:xfrm>
          </p:grpSpPr>
          <p:sp>
            <p:nvSpPr>
              <p:cNvPr id="146" name="Google Shape;146;p19"/>
              <p:cNvSpPr txBox="1"/>
              <p:nvPr/>
            </p:nvSpPr>
            <p:spPr>
              <a:xfrm>
                <a:off x="1026074" y="921353"/>
                <a:ext cx="4069800" cy="29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600" i="1">
                    <a:solidFill>
                      <a:srgbClr val="072F77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More Data</a:t>
                </a:r>
                <a:endParaRPr sz="26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6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6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600" i="1">
                    <a:solidFill>
                      <a:srgbClr val="072F77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Better for Neural Network</a:t>
                </a:r>
                <a:endParaRPr sz="26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6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6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600" i="1">
                    <a:solidFill>
                      <a:srgbClr val="072F77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More accuracy</a:t>
                </a:r>
                <a:endParaRPr sz="26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147" name="Google Shape;147;p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827088" y="1600608"/>
                <a:ext cx="467691" cy="4887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8" name="Google Shape;14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27109" y="2810935"/>
              <a:ext cx="467691" cy="4887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538" y="1548958"/>
            <a:ext cx="1641875" cy="123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72F77">
                <a:alpha val="50000"/>
              </a:srgbClr>
            </a:outerShdw>
          </a:effectLst>
        </p:spPr>
      </p:pic>
      <p:pic>
        <p:nvPicPr>
          <p:cNvPr id="150" name="Google Shape;15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3462" y="2929363"/>
            <a:ext cx="1852900" cy="12322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72F77">
                <a:alpha val="50000"/>
              </a:srgbClr>
            </a:outerShdw>
          </a:effectLst>
        </p:spPr>
      </p:pic>
      <p:pic>
        <p:nvPicPr>
          <p:cNvPr id="151" name="Google Shape;15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0963" y="1548950"/>
            <a:ext cx="1852896" cy="12314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72F77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308375" y="16562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dk1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2836175" y="7848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CNN Manipulation</a:t>
            </a:r>
            <a:endParaRPr/>
          </a:p>
        </p:txBody>
      </p:sp>
      <p:grpSp>
        <p:nvGrpSpPr>
          <p:cNvPr id="162" name="Google Shape;162;p20"/>
          <p:cNvGrpSpPr/>
          <p:nvPr/>
        </p:nvGrpSpPr>
        <p:grpSpPr>
          <a:xfrm>
            <a:off x="1566075" y="2969275"/>
            <a:ext cx="5540200" cy="1231500"/>
            <a:chOff x="1566075" y="3268850"/>
            <a:chExt cx="5540200" cy="1231500"/>
          </a:xfrm>
        </p:grpSpPr>
        <p:sp>
          <p:nvSpPr>
            <p:cNvPr id="163" name="Google Shape;163;p20"/>
            <p:cNvSpPr txBox="1"/>
            <p:nvPr/>
          </p:nvSpPr>
          <p:spPr>
            <a:xfrm>
              <a:off x="1566075" y="3268850"/>
              <a:ext cx="30000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Size: 32px</a:t>
              </a:r>
              <a:endParaRPr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Runtime: 15.83s </a:t>
              </a:r>
              <a:endParaRPr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i="1">
                  <a:solidFill>
                    <a:srgbClr val="38761D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Epoch: 40</a:t>
              </a:r>
              <a:endParaRPr sz="1700" i="1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b="1" i="1">
                  <a:solidFill>
                    <a:srgbClr val="38761D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Final Accuracy: 81%</a:t>
              </a:r>
              <a:endParaRPr sz="1700" b="1" i="1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4135975" y="3268850"/>
              <a:ext cx="29703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i="1">
                  <a:solidFill>
                    <a:srgbClr val="85200C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Size: 64px</a:t>
              </a:r>
              <a:endParaRPr sz="1700" i="1">
                <a:solidFill>
                  <a:srgbClr val="85200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Runtime: 18.25s</a:t>
              </a:r>
              <a:endParaRPr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Epoch: 20</a:t>
              </a:r>
              <a:endParaRPr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b="1" i="1">
                  <a:solidFill>
                    <a:srgbClr val="85200C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Final accuracy: 50%</a:t>
              </a:r>
              <a:endParaRPr sz="1700" b="1" i="1">
                <a:solidFill>
                  <a:srgbClr val="85200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5" name="Google Shape;165;p20"/>
          <p:cNvGrpSpPr/>
          <p:nvPr/>
        </p:nvGrpSpPr>
        <p:grpSpPr>
          <a:xfrm>
            <a:off x="1271652" y="1732425"/>
            <a:ext cx="6129048" cy="708000"/>
            <a:chOff x="1328390" y="3062350"/>
            <a:chExt cx="6129048" cy="708000"/>
          </a:xfrm>
        </p:grpSpPr>
        <p:sp>
          <p:nvSpPr>
            <p:cNvPr id="166" name="Google Shape;166;p20"/>
            <p:cNvSpPr txBox="1"/>
            <p:nvPr/>
          </p:nvSpPr>
          <p:spPr>
            <a:xfrm>
              <a:off x="4894537" y="3062350"/>
              <a:ext cx="2562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Better accuracy ✅</a:t>
              </a:r>
              <a:endParaRPr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i="1">
                  <a:solidFill>
                    <a:srgbClr val="072F7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Longer runtimes ❌ </a:t>
              </a:r>
              <a:endParaRPr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3880025" y="3283150"/>
              <a:ext cx="912300" cy="266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072F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0"/>
            <p:cNvSpPr txBox="1"/>
            <p:nvPr/>
          </p:nvSpPr>
          <p:spPr>
            <a:xfrm>
              <a:off x="1328390" y="3062350"/>
              <a:ext cx="2509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700" i="1">
                  <a:solidFill>
                    <a:srgbClr val="38761D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More epoch</a:t>
              </a:r>
              <a:endParaRPr sz="1700" i="1">
                <a:solidFill>
                  <a:srgbClr val="85200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i="1">
                  <a:solidFill>
                    <a:srgbClr val="85200C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Larger images</a:t>
              </a:r>
              <a:endParaRPr/>
            </a:p>
          </p:txBody>
        </p:sp>
      </p:grpSp>
      <p:sp>
        <p:nvSpPr>
          <p:cNvPr id="169" name="Google Shape;169;p20"/>
          <p:cNvSpPr txBox="1"/>
          <p:nvPr/>
        </p:nvSpPr>
        <p:spPr>
          <a:xfrm>
            <a:off x="1271650" y="2638125"/>
            <a:ext cx="3550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More epoch</a:t>
            </a:r>
            <a:endParaRPr b="1">
              <a:solidFill>
                <a:srgbClr val="072F77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3903247" y="2638125"/>
            <a:ext cx="3550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Larger images</a:t>
            </a:r>
            <a:endParaRPr b="1">
              <a:solidFill>
                <a:srgbClr val="072F7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-6775" y="-4225"/>
            <a:ext cx="9150900" cy="245400"/>
          </a:xfrm>
          <a:prstGeom prst="rect">
            <a:avLst/>
          </a:prstGeom>
          <a:solidFill>
            <a:srgbClr val="072F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ctrTitle"/>
          </p:nvPr>
        </p:nvSpPr>
        <p:spPr>
          <a:xfrm>
            <a:off x="308375" y="412888"/>
            <a:ext cx="80556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</a:t>
            </a:r>
            <a:endParaRPr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72F77"/>
                </a:solidFill>
              </a:rPr>
              <a:t>9</a:t>
            </a:fld>
            <a:endParaRPr>
              <a:solidFill>
                <a:srgbClr val="072F77"/>
              </a:solidFill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50" y="356069"/>
            <a:ext cx="548700" cy="55555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1197500" y="784850"/>
            <a:ext cx="627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Stratification</a:t>
            </a:r>
            <a:endParaRPr sz="900"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207" y="1663309"/>
            <a:ext cx="1771197" cy="147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999" y="1634553"/>
            <a:ext cx="1840035" cy="153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500" y="3232614"/>
            <a:ext cx="1686320" cy="121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177" y="3232614"/>
            <a:ext cx="1686310" cy="121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0135" y="3232615"/>
            <a:ext cx="1686310" cy="121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6541" y="3232615"/>
            <a:ext cx="1686310" cy="1214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1282753" y="1269300"/>
            <a:ext cx="1965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Stratified</a:t>
            </a:r>
            <a:endParaRPr sz="900"/>
          </a:p>
        </p:txBody>
      </p:sp>
      <p:sp>
        <p:nvSpPr>
          <p:cNvPr id="187" name="Google Shape;187;p21"/>
          <p:cNvSpPr txBox="1"/>
          <p:nvPr/>
        </p:nvSpPr>
        <p:spPr>
          <a:xfrm>
            <a:off x="5443338" y="1269300"/>
            <a:ext cx="1965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Unstratified</a:t>
            </a:r>
            <a:endParaRPr sz="900"/>
          </a:p>
        </p:txBody>
      </p:sp>
      <p:sp>
        <p:nvSpPr>
          <p:cNvPr id="188" name="Google Shape;188;p21"/>
          <p:cNvSpPr txBox="1"/>
          <p:nvPr/>
        </p:nvSpPr>
        <p:spPr>
          <a:xfrm>
            <a:off x="3183900" y="2050125"/>
            <a:ext cx="222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i="1" dirty="0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2 seconds difference</a:t>
            </a:r>
            <a:endParaRPr sz="1500" i="1" dirty="0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i="1" dirty="0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2% difference</a:t>
            </a:r>
            <a:endParaRPr sz="1500" i="1" dirty="0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3183900" y="4524625"/>
            <a:ext cx="2221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 i="1">
                <a:solidFill>
                  <a:srgbClr val="072F77"/>
                </a:solidFill>
                <a:latin typeface="Proxima Nova"/>
                <a:ea typeface="Proxima Nova"/>
                <a:cs typeface="Proxima Nova"/>
                <a:sym typeface="Proxima Nova"/>
              </a:rPr>
              <a:t>IT DOESN’T MATTER!</a:t>
            </a:r>
            <a:endParaRPr sz="1500" b="1" i="1">
              <a:solidFill>
                <a:srgbClr val="072F7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fade thruBlk="1"/>
      </p:transition>
    </mc:Choice>
    <mc:Fallback xmlns="">
      <p:transition advTm="20000">
        <p:fade thruBlk="1"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987</Words>
  <Application>Microsoft Office PowerPoint</Application>
  <PresentationFormat>On-screen Show (16:9)</PresentationFormat>
  <Paragraphs>253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Fire Recognition System</vt:lpstr>
      <vt:lpstr>INTRODUCTION</vt:lpstr>
      <vt:lpstr>INTRODUCTION</vt:lpstr>
      <vt:lpstr>INTRODUCTION</vt:lpstr>
      <vt:lpstr>OUR SOURCES</vt:lpstr>
      <vt:lpstr>ANALYSIS</vt:lpstr>
      <vt:lpstr>OUR SOURCES</vt:lpstr>
      <vt:lpstr>ANALYSIS</vt:lpstr>
      <vt:lpstr>ANALYSIS</vt:lpstr>
      <vt:lpstr>ANALYSIS</vt:lpstr>
      <vt:lpstr>ANALYSIS</vt:lpstr>
      <vt:lpstr>FOLLOWING MODEL</vt:lpstr>
      <vt:lpstr>ANALYSIS</vt:lpstr>
      <vt:lpstr>FINAL RESULTS</vt:lpstr>
      <vt:lpstr>FINAL RESULTS</vt:lpstr>
      <vt:lpstr>FINAL RESULTS</vt:lpstr>
      <vt:lpstr>IMPLEMENTATION</vt:lpstr>
      <vt:lpstr>COST</vt:lpstr>
      <vt:lpstr>IMPROVEMENTS</vt:lpstr>
      <vt:lpstr>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Recognition System</dc:title>
  <cp:lastModifiedBy>COGORDAN Alexandre</cp:lastModifiedBy>
  <cp:revision>3</cp:revision>
  <dcterms:modified xsi:type="dcterms:W3CDTF">2023-10-19T07:20:36Z</dcterms:modified>
</cp:coreProperties>
</file>